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4"/>
  </p:notesMasterIdLst>
  <p:sldIdLst>
    <p:sldId id="256" r:id="rId4"/>
    <p:sldId id="858" r:id="rId5"/>
    <p:sldId id="891" r:id="rId6"/>
    <p:sldId id="929" r:id="rId7"/>
    <p:sldId id="930" r:id="rId8"/>
    <p:sldId id="931" r:id="rId9"/>
    <p:sldId id="808" r:id="rId10"/>
    <p:sldId id="932" r:id="rId11"/>
    <p:sldId id="906" r:id="rId12"/>
    <p:sldId id="933" r:id="rId13"/>
    <p:sldId id="937" r:id="rId14"/>
    <p:sldId id="944" r:id="rId15"/>
    <p:sldId id="935" r:id="rId16"/>
    <p:sldId id="907" r:id="rId17"/>
    <p:sldId id="912" r:id="rId18"/>
    <p:sldId id="942" r:id="rId19"/>
    <p:sldId id="939" r:id="rId20"/>
    <p:sldId id="940" r:id="rId21"/>
    <p:sldId id="919" r:id="rId22"/>
    <p:sldId id="9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256"/>
            <p14:sldId id="858"/>
            <p14:sldId id="891"/>
            <p14:sldId id="929"/>
            <p14:sldId id="930"/>
            <p14:sldId id="931"/>
            <p14:sldId id="808"/>
            <p14:sldId id="932"/>
            <p14:sldId id="906"/>
            <p14:sldId id="933"/>
            <p14:sldId id="937"/>
            <p14:sldId id="944"/>
            <p14:sldId id="935"/>
            <p14:sldId id="907"/>
            <p14:sldId id="912"/>
            <p14:sldId id="942"/>
            <p14:sldId id="939"/>
            <p14:sldId id="940"/>
            <p14:sldId id="919"/>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2DA8E0"/>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9" autoAdjust="0"/>
  </p:normalViewPr>
  <p:slideViewPr>
    <p:cSldViewPr snapToGrid="0">
      <p:cViewPr varScale="1">
        <p:scale>
          <a:sx n="71" d="100"/>
          <a:sy n="71" d="100"/>
        </p:scale>
        <p:origin x="110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TO PRESENTER**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notes supplement each slide with prompts and talking points to provide guidance to you, the presenter, as you review key points and highlight additional resources with the audience. Prompts are marked with asterisks (**) and talking points are listed in bullet form.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THROUGHOUT THE PRESENTATION, POINT TO FACTS.REALTOR AS THE AUTHORITATIVE SOURCE OF INFORMATION ON THE SETTLEMENT.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4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NAR has advocated especially strongly for the VA to lift its ban on offers of compensation for buyers using VA loans, and recently the VA announced that the ban was temporarily lifted pending further rulemaking. We will continue to update you as this process gets underway. </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all need to listen actively to these concerns, and NAR is working toward policy solutions that will support these communities after the practice changes are fully implemented in August.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consumer, and NAR has long encouraged their use.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We have another video here that speaks more about buyer agreements.</a:t>
            </a: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rPr>
              <a:t>**Show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we’ve gone through the key components of the settlement and its impacts, let’s walk through how we can talk to consumers about the changes.</a:t>
            </a:r>
          </a:p>
          <a:p>
            <a:pPr marL="171450" indent="-171450">
              <a:buFont typeface="Arial" panose="020B0604020202020204" pitchFamily="34" charset="0"/>
              <a:buChar char="•"/>
            </a:pPr>
            <a:r>
              <a:rPr lang="en-US" dirty="0"/>
              <a:t>The settlement is obviously legal in nature, and it’s important to communicate the changes in plain, clear language that everyone will understand.</a:t>
            </a:r>
          </a:p>
        </p:txBody>
      </p:sp>
      <p:sp>
        <p:nvSpPr>
          <p:cNvPr id="4" name="Slide Number Placeholder 3"/>
          <p:cNvSpPr>
            <a:spLocks noGrp="1"/>
          </p:cNvSpPr>
          <p:nvPr>
            <p:ph type="sldNum" sz="quarter" idx="5"/>
          </p:nvPr>
        </p:nvSpPr>
        <p:spPr/>
        <p:txBody>
          <a:bodyPr/>
          <a:lstStyle/>
          <a:p>
            <a:fld id="{39933C4B-94BD-4013-876B-246527ED39D0}" type="slidenum">
              <a:rPr lang="en-US" smtClean="0"/>
              <a:t>14</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Consumers look to REALTORS</a:t>
            </a:r>
            <a:r>
              <a:rPr lang="en-US" sz="1200" dirty="0">
                <a:effectLst/>
                <a:latin typeface="Arial" panose="020B0604020202020204" pitchFamily="34" charset="0"/>
                <a:ea typeface="Calibri" panose="020F0502020204030204" pitchFamily="34" charset="0"/>
              </a:rPr>
              <a:t>®</a:t>
            </a:r>
            <a:r>
              <a:rPr lang="en-US" dirty="0"/>
              <a:t> to guide them in what, for many of them, is the biggest financial transaction they will ever make.</a:t>
            </a:r>
          </a:p>
          <a:p>
            <a:pPr marL="171450" indent="-171450">
              <a:buFont typeface="Arial" panose="020B0604020202020204" pitchFamily="34" charset="0"/>
              <a:buChar char="•"/>
            </a:pPr>
            <a:r>
              <a:rPr lang="en-US" dirty="0"/>
              <a:t>In the following slides, we’ve outlined an approach to these conversations in addition to important talking points you can keep in mind when speaking with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15</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Even with the settlement, 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Again, it is important to use consumer-friendly language to discuss written buyer agreements.</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Emphasize that these agreements are negotiable and provide optionality for consumers.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Agreements will be crafted to best meet the needs of the consumer including how long it lasts, what level of services will be provided, and a how an agent will be compensated.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Make sure consumers understand the requirement for an agreement before any in-person or virtual tour.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3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Facts.realtor</a:t>
            </a:r>
            <a:r>
              <a:rPr lang="en-US" dirty="0"/>
              <a:t> is the home of all the latest information on the settlement for consumers and members alike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00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just a closing note to emphasize that NAR is here to help in this transitional time for our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Especially with the changes to buyer agreements, we are offering the Accredited Buyer’s Representative course at no cost in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hope </a:t>
            </a:r>
            <a:r>
              <a:rPr lang="en-US" dirty="0"/>
              <a:t>this presentation was helpful as you continue to have important conversations about the settlement and the changes coming along with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into practical advice on communicating with consumers, we will first review the settlement, its key terms, and how it will change the real estate industry. </a:t>
            </a:r>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**Walk through bullets precisely on this slide to ensure language is clear**</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b="0" u="sng" dirty="0" err="1">
                <a:effectLst/>
                <a:latin typeface="Arial" panose="020B0604020202020204" pitchFamily="34" charset="0"/>
                <a:ea typeface="Calibri" panose="020F0502020204030204" pitchFamily="34" charset="0"/>
              </a:rPr>
              <a:t>Facts.realtor</a:t>
            </a:r>
            <a:r>
              <a:rPr lang="en-US" sz="1800" b="0" u="none" dirty="0">
                <a:effectLst/>
                <a:latin typeface="Arial" panose="020B0604020202020204" pitchFamily="34" charset="0"/>
                <a:ea typeface="Calibri" panose="020F0502020204030204" pitchFamily="34" charset="0"/>
              </a:rPr>
              <a:t> </a:t>
            </a:r>
            <a:r>
              <a:rPr lang="en-US" sz="1800" b="0" dirty="0">
                <a:effectLst/>
                <a:latin typeface="Arial" panose="020B0604020202020204" pitchFamily="34" charset="0"/>
                <a:ea typeface="Calibri" panose="020F0502020204030204" pitchFamily="34" charset="0"/>
              </a:rPr>
              <a:t>is the place for the latest information on the settlement and includes a detailed FAQ for REALTORS®, a timeline of key milestones, and other resources to support the NAR membership and consumers as we adapt to the new landscape.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**Show video**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For additional information on the settlement, visit </a:t>
            </a:r>
            <a:r>
              <a:rPr lang="en-US" sz="1800"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where there is a FAQ that explains all nuances of the settlement.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6"/>
              </a:buClr>
              <a:buFont typeface="Arial" panose="020B0604020202020204" pitchFamily="34" charset="0"/>
              <a:buNone/>
              <a:defRPr/>
            </a:pPr>
            <a:r>
              <a:rPr lang="en-US" sz="1800" b="0" dirty="0"/>
              <a:t>**The following is covered in the video, but we suggest giving a quick recap of the 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5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I wanted to draw your attention to a few 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Later in this presentation, we’ll discuss the impact of these practice changes on consumers.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which is when the settlement could be approved by the court and formally go into effect.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ECECEC"/>
              </a:solidFill>
              <a:effectLst/>
              <a:latin typeface="Söhne"/>
            </a:endParaRP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u="sng"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is your number one source of information about the settlement. I would recommend bookmarking it and encouraging members you speak with to bookmark it as well.</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These are just some of the resources included on the website, but in particular I would draw folks’ attention to:</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overview and FAQs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timeline</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guides to specific practice changes like MLS policies and written buyer agreements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those new resources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section, we’ll get into the impact the settlement will have on REALTORS® and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9</a:t>
            </a:fld>
            <a:endParaRPr lang="en-US"/>
          </a:p>
        </p:txBody>
      </p:sp>
    </p:spTree>
    <p:extLst>
      <p:ext uri="{BB962C8B-B14F-4D97-AF65-F5344CB8AC3E}">
        <p14:creationId xmlns:p14="http://schemas.microsoft.com/office/powerpoint/2010/main" val="247612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nar.realtor/the-facts/window-to-the-law-settlement-facts-vide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4191441" y="1059998"/>
            <a:ext cx="7685485"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Looking Ahead: Understanding &amp; Navigating Upcoming Practice Changes </a:t>
            </a:r>
          </a:p>
        </p:txBody>
      </p:sp>
      <p:sp>
        <p:nvSpPr>
          <p:cNvPr id="3" name="TextBox 2">
            <a:extLst>
              <a:ext uri="{FF2B5EF4-FFF2-40B4-BE49-F238E27FC236}">
                <a16:creationId xmlns:a16="http://schemas.microsoft.com/office/drawing/2014/main" id="{B5E5CF07-49AA-1F43-AA74-91679DE60AE0}"/>
              </a:ext>
            </a:extLst>
          </p:cNvPr>
          <p:cNvSpPr txBox="1"/>
          <p:nvPr/>
        </p:nvSpPr>
        <p:spPr>
          <a:xfrm>
            <a:off x="4191441" y="2334076"/>
            <a:ext cx="71906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June 2024</a:t>
            </a:r>
            <a:endParaRPr kumimoji="0" lang="en-US" sz="2000" b="0" i="0" u="none" strike="noStrike" kern="1200" cap="none" spc="0" normalizeH="0" baseline="0" noProof="0">
              <a:ln>
                <a:noFill/>
              </a:ln>
              <a:solidFill>
                <a:srgbClr val="FFFFFF"/>
              </a:solidFill>
              <a:effectLst/>
              <a:uLnTx/>
              <a:uFillTx/>
              <a:latin typeface="Montserrat" panose="02000505000000020004" pitchFamily="2" charset="77"/>
              <a:ea typeface="+mn-ea"/>
              <a:cs typeface="+mn-cs"/>
            </a:endParaRP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3477875"/>
          </a:xfrm>
          <a:prstGeom prst="rect">
            <a:avLst/>
          </a:prstGeom>
          <a:noFill/>
        </p:spPr>
        <p:txBody>
          <a:bodyPr wrap="square" rtlCol="0">
            <a:spAutoFit/>
          </a:bodyPr>
          <a:lstStyle/>
          <a:p>
            <a:r>
              <a:rPr lang="en-US" sz="2000" dirty="0">
                <a:latin typeface="Montserrat" panose="00000500000000000000" pitchFamily="2" charset="0"/>
              </a:rPr>
              <a:t>The settlement preserves consumer choice in the home buying and selling process:</a:t>
            </a:r>
          </a:p>
          <a:p>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Cooperative compensation, or the ability of listing agents to compensate agents representing buyers, is prohibited on-MLS, but preserved as an option off-MLS based on negotiation between consumers and real estate professionals.</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Buyers and sellers will continue to have the flexibility to negotiate the commissions and fees that work for them and their transaction.</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Written buyer agreements will clearly outline the services buyers will receive, and how much they will cost.</a:t>
            </a: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3447098"/>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because they are a critical tool to ensure the American Dream of homeownership remains accessible to all, including first-time buyers, low-income buyers, and Veterans.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confirmed that </a:t>
            </a:r>
            <a:r>
              <a:rPr lang="en-US" b="1" dirty="0">
                <a:latin typeface="Montserrat" panose="00000500000000000000" pitchFamily="2" charset="0"/>
              </a:rPr>
              <a:t>buyers whose agents are compensated by the seller will continue to have access to financing under the agencies.</a:t>
            </a:r>
          </a:p>
          <a:p>
            <a:endParaRPr lang="en-US" b="1"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announced that it has temporarily lifted its ban on buyers paying for real estate agent representation. Veteran buyers now have more options, ensuring they can have professional access to representation in their home buying process. The VA’s policy takes effect on August 10.</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NAR SUPPORTS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12420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When it comes to the key components of the settlement:</a:t>
            </a:r>
          </a:p>
          <a:p>
            <a:pPr marL="742950" lvl="1" indent="-285750">
              <a:buFont typeface="Arial" panose="020B0604020202020204" pitchFamily="34" charset="0"/>
              <a:buChar char="•"/>
            </a:pPr>
            <a:r>
              <a:rPr lang="en-US" sz="1600" dirty="0">
                <a:latin typeface="Montserrat" panose="00000500000000000000" pitchFamily="2" charset="0"/>
              </a:rPr>
              <a:t>As REALTORS® present buyer agreements, we must ensure that we are opening the conversation in the same way with every buyer. </a:t>
            </a:r>
          </a:p>
          <a:p>
            <a:pPr marL="742950" lvl="1" indent="-285750">
              <a:buFont typeface="Arial" panose="020B0604020202020204" pitchFamily="34" charset="0"/>
              <a:buChar char="•"/>
            </a:pPr>
            <a:r>
              <a:rPr lang="en-US" sz="16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BUYER AGREEMENTS</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733377"/>
            <a:ext cx="4033124" cy="3323987"/>
          </a:xfrm>
          <a:prstGeom prst="rect">
            <a:avLst/>
          </a:prstGeom>
          <a:noFill/>
        </p:spPr>
        <p:txBody>
          <a:bodyPr wrap="square" rtlCol="0">
            <a:spAutoFit/>
          </a:bodyPr>
          <a:lstStyle/>
          <a:p>
            <a:pPr>
              <a:spcAft>
                <a:spcPts val="1200"/>
              </a:spcAft>
            </a:pPr>
            <a:r>
              <a:rPr lang="en-US" sz="2000" dirty="0">
                <a:latin typeface="Montserrat" panose="00000500000000000000" pitchFamily="2" charset="0"/>
              </a:rPr>
              <a:t>NAR has long encouraged use of Buyer Agreements because they clearly outline the services to be provided and account for choice and optionality the buyer and agent have when negotiating the terms of their relationship.</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5034869" y="2246080"/>
            <a:ext cx="5948204" cy="3692787"/>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5034869" y="1733377"/>
            <a:ext cx="664082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Snapshot: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TALKING TO CONSUMERS ABOUT COMING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4E3D9E-1F65-ADE5-5C0F-E1D94F96EF13}"/>
              </a:ext>
            </a:extLst>
          </p:cNvPr>
          <p:cNvGrpSpPr/>
          <p:nvPr/>
        </p:nvGrpSpPr>
        <p:grpSpPr>
          <a:xfrm>
            <a:off x="499533" y="1456768"/>
            <a:ext cx="11192934" cy="3944465"/>
            <a:chOff x="499533" y="1905506"/>
            <a:chExt cx="11192934" cy="3944465"/>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
          <p:nvSpPr>
            <p:cNvPr id="4" name="TextBox 3">
              <a:extLst>
                <a:ext uri="{FF2B5EF4-FFF2-40B4-BE49-F238E27FC236}">
                  <a16:creationId xmlns:a16="http://schemas.microsoft.com/office/drawing/2014/main" id="{4C146961-A8B0-3475-D1FF-FF83731062C0}"/>
                </a:ext>
              </a:extLst>
            </p:cNvPr>
            <p:cNvSpPr txBox="1"/>
            <p:nvPr/>
          </p:nvSpPr>
          <p:spPr>
            <a:xfrm>
              <a:off x="1955524" y="5203640"/>
              <a:ext cx="8470624" cy="646331"/>
            </a:xfrm>
            <a:prstGeom prst="rect">
              <a:avLst/>
            </a:prstGeom>
            <a:noFill/>
          </p:spPr>
          <p:txBody>
            <a:bodyPr wrap="square">
              <a:spAutoFit/>
            </a:bodyPr>
            <a:lstStyle/>
            <a:p>
              <a:pPr algn="ctr">
                <a:spcAft>
                  <a:spcPts val="600"/>
                </a:spcAft>
              </a:pPr>
              <a:r>
                <a:rPr lang="en-US" sz="1800" b="1">
                  <a:solidFill>
                    <a:srgbClr val="006BB7"/>
                  </a:solidFill>
                  <a:latin typeface="Montserrat" panose="02000505000000020004" pitchFamily="2" charset="77"/>
                </a:rPr>
                <a:t>The following slides are intended to</a:t>
              </a:r>
              <a:r>
                <a:rPr lang="en-US" b="1">
                  <a:solidFill>
                    <a:srgbClr val="006BB7"/>
                  </a:solidFill>
                  <a:latin typeface="Montserrat" panose="02000505000000020004" pitchFamily="2" charset="77"/>
                </a:rPr>
                <a:t> serve as a guide for c</a:t>
              </a:r>
              <a:r>
                <a:rPr lang="en-US" sz="1800" b="1">
                  <a:solidFill>
                    <a:srgbClr val="006BB7"/>
                  </a:solidFill>
                  <a:latin typeface="Montserrat" panose="02000505000000020004" pitchFamily="2" charset="77"/>
                </a:rPr>
                <a:t>onversations with </a:t>
              </a:r>
              <a:r>
                <a:rPr lang="en-US" b="1">
                  <a:solidFill>
                    <a:srgbClr val="006BB7"/>
                  </a:solidFill>
                  <a:latin typeface="Montserrat" panose="02000505000000020004" pitchFamily="2" charset="77"/>
                </a:rPr>
                <a:t>consumers. </a:t>
              </a:r>
              <a:endParaRPr lang="en-US" sz="1800" b="1">
                <a:solidFill>
                  <a:srgbClr val="006BB7"/>
                </a:solidFill>
                <a:latin typeface="Montserrat" panose="02000505000000020004" pitchFamily="2" charset="77"/>
              </a:endParaRPr>
            </a:p>
          </p:txBody>
        </p:sp>
      </p:grpSp>
    </p:spTree>
    <p:extLst>
      <p:ext uri="{BB962C8B-B14F-4D97-AF65-F5344CB8AC3E}">
        <p14:creationId xmlns:p14="http://schemas.microsoft.com/office/powerpoint/2010/main" val="728476353"/>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ALWAYS COMMUNICATE YOUR VALUE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970318"/>
          </a:xfrm>
          <a:prstGeom prst="rect">
            <a:avLst/>
          </a:prstGeom>
          <a:noFill/>
        </p:spPr>
        <p:txBody>
          <a:bodyPr wrap="square" rtlCol="0">
            <a:spAutoFit/>
          </a:bodyPr>
          <a:lstStyle/>
          <a:p>
            <a:pPr algn="l"/>
            <a:r>
              <a:rPr lang="en-US" dirty="0">
                <a:latin typeface="Montserrat" panose="00000500000000000000" pitchFamily="2" charset="0"/>
              </a:rPr>
              <a:t>We know the value agents who are REALTORS® bring to real estate transactions, and need to continue clearly articulating that value to consumers. </a:t>
            </a:r>
          </a:p>
          <a:p>
            <a:pPr algn="l"/>
            <a:endParaRPr lang="en-US" dirty="0">
              <a:latin typeface="Montserrat" panose="00000500000000000000" pitchFamily="2" charset="0"/>
            </a:endParaRPr>
          </a:p>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16320"/>
          </a:xfrm>
          <a:prstGeom prst="rect">
            <a:avLst/>
          </a:prstGeom>
          <a:noFill/>
        </p:spPr>
        <p:txBody>
          <a:bodyPr wrap="square" rtlCol="0">
            <a:spAutoFit/>
          </a:bodyPr>
          <a:lstStyle/>
          <a:p>
            <a:pPr marL="285750" indent="-285750" algn="l">
              <a:buFont typeface="Arial" panose="020B0604020202020204" pitchFamily="34" charset="0"/>
              <a:buChar char="•"/>
            </a:pPr>
            <a:r>
              <a:rPr lang="en-US" sz="1400" b="0" i="0" dirty="0">
                <a:effectLst/>
                <a:highlight>
                  <a:srgbClr val="FFFFFF"/>
                </a:highlight>
                <a:latin typeface="Montserrat" pitchFamily="2" charset="0"/>
              </a:rPr>
              <a:t>First and foremost, a REALTOR®’s duty under the REALTOR® Code of Ethics has been and continues to be to have open and honest conversations with consumers throughout the home buying or selling process.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As before the settlement, REALTORS® must explain compensation is fully negotiable, and offers of compensation remain an option as a matter of negotiation between the real estate professional and the consumer.</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When listing brokers make offers of compensation, under the settlement there are changes to where they may communicate those offers.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Offers of compensation are no longer allowed on Multiple Listing Services (MLSs)—local marketplaces used by both buyer brokers and listing brokers to share information about home inventory.</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However, listing brokers can still make offers of compensation off-MLS, and sellers can still offer buyer concessions on an MLS (for example, concessions for buyer closing costs).</a:t>
            </a:r>
          </a:p>
          <a:p>
            <a:endParaRPr lang="en-US" sz="2000" dirty="0">
              <a:solidFill>
                <a:schemeClr val="accent1">
                  <a:lumMod val="75000"/>
                </a:schemeClr>
              </a:solidFill>
              <a:latin typeface="Montserrat" panose="00000500000000000000"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Offers of Compensation</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77875"/>
          </a:xfrm>
          <a:prstGeom prst="rect">
            <a:avLst/>
          </a:prstGeom>
          <a:noFill/>
        </p:spPr>
        <p:txBody>
          <a:bodyPr wrap="square" rtlCol="0">
            <a:spAutoFit/>
          </a:bodyPr>
          <a:lstStyle/>
          <a:p>
            <a:pPr marL="285750" indent="-285750" algn="l">
              <a:buFont typeface="Arial" panose="020B0604020202020204" pitchFamily="34" charset="0"/>
              <a:buChar char="•"/>
            </a:pPr>
            <a:r>
              <a:rPr lang="en-US" sz="1300" b="0" i="0" dirty="0">
                <a:effectLst/>
                <a:highlight>
                  <a:srgbClr val="FFFFFF"/>
                </a:highlight>
                <a:latin typeface="Montserrat" pitchFamily="2" charset="0"/>
              </a:rPr>
              <a:t>You will need to sign a written agreement with your agent before touring a home so you understand exactly what services and value will be provided, and for how much.</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Written agreements are required for both in-person and live virtual home tours.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You do not need a written agreement if you are just speaking to an agent at an open house or asking them about their services.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Agent compensation for home buyers continues to be fully negotiable.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When finding an agent to work with, ask questions about compensation and these written agreements.</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Severa</a:t>
            </a:r>
            <a:r>
              <a:rPr lang="en-US" sz="1300" dirty="0">
                <a:highlight>
                  <a:srgbClr val="FFFFFF"/>
                </a:highlight>
                <a:latin typeface="Montserrat" pitchFamily="2" charset="0"/>
              </a:rPr>
              <a:t>l </a:t>
            </a:r>
            <a:r>
              <a:rPr lang="en-US" sz="1300" b="0" i="0" dirty="0">
                <a:effectLst/>
                <a:highlight>
                  <a:srgbClr val="FFFFFF"/>
                </a:highlight>
                <a:latin typeface="Montserrat" pitchFamily="2" charset="0"/>
              </a:rPr>
              <a:t>states already have laws requiring buyer agreements – check your state laws on buyer agreements as you search for an agent.</a:t>
            </a:r>
          </a:p>
          <a:p>
            <a:pPr algn="l"/>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1" i="0" dirty="0">
                <a:effectLst/>
                <a:highlight>
                  <a:srgbClr val="FFFFFF"/>
                </a:highlight>
                <a:latin typeface="Montserrat" pitchFamily="2" charset="0"/>
              </a:rPr>
              <a:t>Note: </a:t>
            </a:r>
            <a:r>
              <a:rPr lang="en-US" sz="1300" b="0" i="0" dirty="0">
                <a:effectLst/>
                <a:highlight>
                  <a:srgbClr val="FFFFFF"/>
                </a:highlight>
                <a:latin typeface="Montserrat" pitchFamily="2" charset="0"/>
              </a:rPr>
              <a:t>MLS Participants and buyers are not required to enter into any particular relationship, and will still be able to enter into any type of professional relationship permitted by state law.</a:t>
            </a:r>
          </a:p>
          <a:p>
            <a:pPr marL="285750" indent="-285750" algn="l">
              <a:buFont typeface="Arial" panose="020B0604020202020204" pitchFamily="34" charset="0"/>
              <a:buChar char="•"/>
            </a:pPr>
            <a:endParaRPr lang="en-US" sz="1200" b="0" i="0" dirty="0">
              <a:effectLst/>
              <a:highlight>
                <a:srgbClr val="FFFFFF"/>
              </a:highlight>
              <a:latin typeface="Montserrat"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a:solidFill>
                  <a:schemeClr val="bg1"/>
                </a:solidFill>
                <a:latin typeface="Montserrat" pitchFamily="2" charset="0"/>
              </a:rPr>
              <a:t>Written Buyer Agreements</a:t>
            </a:r>
          </a:p>
        </p:txBody>
      </p:sp>
    </p:spTree>
    <p:extLst>
      <p:ext uri="{BB962C8B-B14F-4D97-AF65-F5344CB8AC3E}">
        <p14:creationId xmlns:p14="http://schemas.microsoft.com/office/powerpoint/2010/main" val="3164472438"/>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828835"/>
            <a:ext cx="10994002"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Montserrat"/>
                <a:ea typeface="+mn-ea"/>
                <a:cs typeface="Calibri" panose="020F0502020204030204"/>
              </a:rPr>
              <a:t>Please direct consumers to </a:t>
            </a:r>
            <a:r>
              <a:rPr kumimoji="0" lang="en-US" sz="3600" b="1" i="0" u="sng" strike="noStrike" kern="1200" cap="none" spc="0" normalizeH="0" baseline="0" noProof="0" dirty="0">
                <a:ln>
                  <a:noFill/>
                </a:ln>
                <a:solidFill>
                  <a:srgbClr val="2DA8E0"/>
                </a:solidFill>
                <a:effectLst/>
                <a:uLnTx/>
                <a:uFillTx/>
                <a:latin typeface="Montserrat"/>
                <a:ea typeface="+mn-ea"/>
                <a:cs typeface="Calibri" panose="020F0502020204030204"/>
              </a:rPr>
              <a:t>facts</a:t>
            </a:r>
            <a:r>
              <a:rPr lang="en-US" sz="3600" b="1" u="sng" dirty="0">
                <a:solidFill>
                  <a:srgbClr val="2DA8E0"/>
                </a:solidFill>
                <a:latin typeface="Montserrat"/>
                <a:cs typeface="Calibri" panose="020F0502020204030204"/>
              </a:rPr>
              <a:t>.realtor</a:t>
            </a:r>
            <a:r>
              <a:rPr lang="en-US" sz="3600" b="1" dirty="0">
                <a:solidFill>
                  <a:srgbClr val="2DA8E0"/>
                </a:solidFill>
                <a:latin typeface="Montserrat"/>
                <a:cs typeface="Calibri" panose="020F0502020204030204"/>
              </a:rPr>
              <a:t> </a:t>
            </a:r>
            <a:r>
              <a:rPr lang="en-US" sz="3600" b="1" dirty="0">
                <a:solidFill>
                  <a:srgbClr val="FFFFFF"/>
                </a:solidFill>
                <a:latin typeface="Montserrat"/>
                <a:cs typeface="Calibri" panose="020F0502020204030204"/>
              </a:rPr>
              <a:t>for more information.</a:t>
            </a:r>
          </a:p>
        </p:txBody>
      </p:sp>
    </p:spTree>
    <p:extLst>
      <p:ext uri="{BB962C8B-B14F-4D97-AF65-F5344CB8AC3E}">
        <p14:creationId xmlns:p14="http://schemas.microsoft.com/office/powerpoint/2010/main" val="51983099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093154"/>
          </a:xfrm>
          <a:prstGeom prst="rect">
            <a:avLst/>
          </a:prstGeom>
          <a:noFill/>
        </p:spPr>
        <p:txBody>
          <a:bodyPr wrap="square" lIns="91440" tIns="45720" rIns="91440" bIns="45720" rtlCol="0" anchor="t">
            <a:spAutoFit/>
          </a:bodyPr>
          <a:lstStyle/>
          <a:p>
            <a:pPr>
              <a:spcAft>
                <a:spcPts val="600"/>
              </a:spcAft>
            </a:pPr>
            <a:r>
              <a:rPr lang="en-US">
                <a:latin typeface="Montserrat" panose="02000505000000020004" pitchFamily="2" charset="77"/>
              </a:rPr>
              <a:t>As the real estate industry adapts to coming changes following NAR’s recent settlement agreement, we want to prepare you for a smooth transition and arm you with the tools you need to speak to consumers about the new landscape. In this presentation we cover:  </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A settlement overview</a:t>
            </a:r>
            <a:r>
              <a:rPr lang="en-US">
                <a:latin typeface="Montserrat" panose="02000505000000020004" pitchFamily="2" charset="77"/>
              </a:rPr>
              <a:t>, reviewing what the changes are and implementation details.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Understanding the impact</a:t>
            </a:r>
            <a:r>
              <a:rPr lang="en-US">
                <a:latin typeface="Montserrat" panose="02000505000000020004" pitchFamily="2" charset="77"/>
              </a:rPr>
              <a:t>, including important considerations as the industry adapts.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Talking to consumers about the coming changes,</a:t>
            </a:r>
            <a:r>
              <a:rPr lang="en-US">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013826"/>
            <a:ext cx="10566619" cy="32316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ontserrat"/>
                <a:ea typeface="+mn-ea"/>
                <a:cs typeface="Calibri" panose="020F0502020204030204"/>
              </a:rPr>
              <a:t>NAR </a:t>
            </a:r>
            <a:r>
              <a:rPr lang="en-US" sz="3600" b="1">
                <a:solidFill>
                  <a:srgbClr val="FFFFFF"/>
                </a:solidFill>
                <a:latin typeface="Montserrat"/>
                <a:cs typeface="Calibri" panose="020F0502020204030204"/>
              </a:rPr>
              <a:t>is here to support you through this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000" b="1" u="sng" err="1">
                <a:solidFill>
                  <a:srgbClr val="2DA8E0"/>
                </a:solidFill>
                <a:latin typeface="Montserrat"/>
                <a:cs typeface="Calibri" panose="020F0502020204030204"/>
              </a:rPr>
              <a:t>become.abr.realtor</a:t>
            </a:r>
            <a:r>
              <a:rPr lang="en-US" sz="2000" b="1">
                <a:solidFill>
                  <a:schemeClr val="bg1"/>
                </a:solidFill>
                <a:latin typeface="Montserrat"/>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solidFill>
                  <a:srgbClr val="FFFFFF"/>
                </a:solidFill>
                <a:latin typeface="Montserrat"/>
                <a:cs typeface="Calibri" panose="020F0502020204030204"/>
              </a:rPr>
              <a:t>A note to our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53943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600" dirty="0">
                <a:latin typeface="Montserrat" panose="00000500000000000000" pitchFamily="2" charset="0"/>
              </a:rPr>
              <a:t>On March 15, 2024, NAR announced a proposed settlement agreement that would end litigation of claims against NAR, all state/territorial and local associations, most MLSs, almost all members, and most of their brokerages, brought on behalf of home sellers related to broker commissions.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The court granted preliminary approval on April 24,</a:t>
            </a:r>
            <a:r>
              <a:rPr lang="en-US" sz="1600" baseline="30000" dirty="0">
                <a:latin typeface="Montserrat" panose="00000500000000000000" pitchFamily="2" charset="0"/>
              </a:rPr>
              <a:t> </a:t>
            </a:r>
            <a:r>
              <a:rPr lang="en-US" sz="1600" dirty="0">
                <a:latin typeface="Montserrat" panose="00000500000000000000" pitchFamily="2" charset="0"/>
              </a:rPr>
              <a:t>2024. But the settlement is subject to final court approval. A hearing on final approval is scheduled for November 26, 2024.</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From the beginning of this litigation, NAR had three goals:</a:t>
            </a:r>
          </a:p>
          <a:p>
            <a:pPr marL="342900"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Secure a release of liability for as many members, associations, and MLSs as possible;</a:t>
            </a:r>
          </a:p>
          <a:p>
            <a:pPr lvl="1"/>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Protect the choices consumers have regarding real estate services and compensation; and</a:t>
            </a:r>
          </a:p>
          <a:p>
            <a:pPr marL="800100" lvl="1"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Continue to promote the American dream of home ownership</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7" y="662104"/>
            <a:ext cx="8104300"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BACKGROUND</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253497194"/>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VIDEO </a:t>
            </a:r>
            <a:r>
              <a:rPr lang="en-US" sz="3600" b="1">
                <a:solidFill>
                  <a:srgbClr val="006BB7"/>
                </a:solidFill>
                <a:latin typeface="Montserrat" panose="02000505000000020004"/>
              </a:rPr>
              <a:t>S</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NAPSHOT: SETTLEMENT </a:t>
            </a:r>
            <a:r>
              <a:rPr lang="en-US" sz="3600" b="1">
                <a:solidFill>
                  <a:srgbClr val="006BB7"/>
                </a:solidFill>
                <a:latin typeface="Montserrat" panose="02000505000000020004"/>
              </a:rPr>
              <a:t>E</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XPLAINED</a:t>
            </a:r>
          </a:p>
        </p:txBody>
      </p:sp>
      <p:pic>
        <p:nvPicPr>
          <p:cNvPr id="9" name="Picture 8">
            <a:hlinkClick r:id="rId3"/>
            <a:extLst>
              <a:ext uri="{FF2B5EF4-FFF2-40B4-BE49-F238E27FC236}">
                <a16:creationId xmlns:a16="http://schemas.microsoft.com/office/drawing/2014/main" id="{8C94109B-634E-1A17-DC35-D35BCD688E3A}"/>
              </a:ext>
            </a:extLst>
          </p:cNvPr>
          <p:cNvPicPr>
            <a:picLocks noChangeAspect="1"/>
          </p:cNvPicPr>
          <p:nvPr/>
        </p:nvPicPr>
        <p:blipFill>
          <a:blip r:embed="rId4"/>
          <a:stretch>
            <a:fillRect/>
          </a:stretch>
        </p:blipFill>
        <p:spPr>
          <a:xfrm>
            <a:off x="2774522" y="1608254"/>
            <a:ext cx="6642953" cy="4251490"/>
          </a:xfrm>
          <a:prstGeom prst="rect">
            <a:avLst/>
          </a:prstGeom>
        </p:spPr>
      </p:pic>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CORE ASPECTS OF THE </a:t>
            </a:r>
            <a:r>
              <a:rPr lang="en-US" sz="4000" b="1" dirty="0">
                <a:solidFill>
                  <a:srgbClr val="006BB7"/>
                </a:solidFill>
                <a:latin typeface="Montserrat" panose="02000505000000020004"/>
              </a:rPr>
              <a:t>SETTLEMENT </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grpSp>
        <p:nvGrpSpPr>
          <p:cNvPr id="2" name="Group 1">
            <a:extLst>
              <a:ext uri="{FF2B5EF4-FFF2-40B4-BE49-F238E27FC236}">
                <a16:creationId xmlns:a16="http://schemas.microsoft.com/office/drawing/2014/main" id="{AD8A6E64-8383-57B9-4021-678BD2E92072}"/>
              </a:ext>
            </a:extLst>
          </p:cNvPr>
          <p:cNvGrpSpPr/>
          <p:nvPr/>
        </p:nvGrpSpPr>
        <p:grpSpPr>
          <a:xfrm>
            <a:off x="2581604" y="2078251"/>
            <a:ext cx="7028792" cy="3382749"/>
            <a:chOff x="2895600" y="1789829"/>
            <a:chExt cx="7028792" cy="3382749"/>
          </a:xfrm>
        </p:grpSpPr>
        <p:grpSp>
          <p:nvGrpSpPr>
            <p:cNvPr id="7" name="Group 6">
              <a:extLst>
                <a:ext uri="{FF2B5EF4-FFF2-40B4-BE49-F238E27FC236}">
                  <a16:creationId xmlns:a16="http://schemas.microsoft.com/office/drawing/2014/main" id="{F0A4EF87-3AAF-CD82-BACB-52036C4A98E8}"/>
                </a:ext>
              </a:extLst>
            </p:cNvPr>
            <p:cNvGrpSpPr/>
            <p:nvPr/>
          </p:nvGrpSpPr>
          <p:grpSpPr>
            <a:xfrm>
              <a:off x="3215639" y="1789829"/>
              <a:ext cx="6708753" cy="3382749"/>
              <a:chOff x="2796184" y="1789829"/>
              <a:chExt cx="5760720" cy="3382749"/>
            </a:xfrm>
          </p:grpSpPr>
          <p:sp>
            <p:nvSpPr>
              <p:cNvPr id="13" name="Rectangle 12">
                <a:extLst>
                  <a:ext uri="{FF2B5EF4-FFF2-40B4-BE49-F238E27FC236}">
                    <a16:creationId xmlns:a16="http://schemas.microsoft.com/office/drawing/2014/main" id="{43080172-13EE-54A2-BCFF-59C7EC02EB22}"/>
                  </a:ext>
                </a:extLst>
              </p:cNvPr>
              <p:cNvSpPr/>
              <p:nvPr/>
            </p:nvSpPr>
            <p:spPr>
              <a:xfrm>
                <a:off x="2796184" y="1789829"/>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GB" sz="2000" b="1">
                    <a:solidFill>
                      <a:srgbClr val="FFFFFF"/>
                    </a:solidFill>
                    <a:latin typeface="Montserrat" panose="00000500000000000000" pitchFamily="2" charset="0"/>
                    <a:ea typeface="Segoe UI" charset="0"/>
                    <a:cs typeface="Segoe UI" charset="0"/>
                  </a:rPr>
                  <a:t>Release of liability </a:t>
                </a:r>
              </a:p>
            </p:txBody>
          </p:sp>
          <p:sp>
            <p:nvSpPr>
              <p:cNvPr id="14" name="Rectangle 13">
                <a:extLst>
                  <a:ext uri="{FF2B5EF4-FFF2-40B4-BE49-F238E27FC236}">
                    <a16:creationId xmlns:a16="http://schemas.microsoft.com/office/drawing/2014/main" id="{473FE467-5271-94DC-67EA-A267DF8CE6D1}"/>
                  </a:ext>
                </a:extLst>
              </p:cNvPr>
              <p:cNvSpPr/>
              <p:nvPr/>
            </p:nvSpPr>
            <p:spPr>
              <a:xfrm>
                <a:off x="2796184" y="3618275"/>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2000" b="1" dirty="0">
                  <a:solidFill>
                    <a:srgbClr val="FFFFFF"/>
                  </a:solidFill>
                  <a:latin typeface="Montserrat" panose="00000500000000000000" pitchFamily="2" charset="0"/>
                  <a:cs typeface="Segoe UI" charset="0"/>
                </a:endParaRPr>
              </a:p>
              <a:p>
                <a:pPr algn="ctr"/>
                <a:r>
                  <a:rPr lang="en-GB" sz="2000" b="1" dirty="0">
                    <a:solidFill>
                      <a:srgbClr val="FFFFFF"/>
                    </a:solidFill>
                    <a:latin typeface="Montserrat" panose="00000500000000000000" pitchFamily="2" charset="0"/>
                    <a:cs typeface="Segoe UI" charset="0"/>
                  </a:rPr>
                  <a:t>Written buyer agreements required</a:t>
                </a:r>
              </a:p>
              <a:p>
                <a:pPr algn="ctr"/>
                <a:endParaRPr lang="en-GB" sz="2000" b="1" dirty="0">
                  <a:solidFill>
                    <a:srgbClr val="FFFFFF"/>
                  </a:solidFill>
                  <a:latin typeface="Montserrat" panose="00000500000000000000" pitchFamily="2" charset="0"/>
                  <a:cs typeface="Segoe UI" charset="0"/>
                </a:endParaRPr>
              </a:p>
            </p:txBody>
          </p:sp>
          <p:sp>
            <p:nvSpPr>
              <p:cNvPr id="16" name="Rectangle 15">
                <a:extLst>
                  <a:ext uri="{FF2B5EF4-FFF2-40B4-BE49-F238E27FC236}">
                    <a16:creationId xmlns:a16="http://schemas.microsoft.com/office/drawing/2014/main" id="{210AB926-688E-8290-5137-2189DCBB2BC8}"/>
                  </a:ext>
                </a:extLst>
              </p:cNvPr>
              <p:cNvSpPr/>
              <p:nvPr/>
            </p:nvSpPr>
            <p:spPr>
              <a:xfrm>
                <a:off x="2796184" y="4532498"/>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a:solidFill>
                      <a:srgbClr val="FFFFFF"/>
                    </a:solidFill>
                    <a:latin typeface="Montserrat" panose="00000500000000000000" pitchFamily="2" charset="0"/>
                    <a:cs typeface="Segoe UI" charset="0"/>
                  </a:rPr>
                  <a:t>NAR continues to deny any wrongdoing</a:t>
                </a:r>
                <a:endParaRPr lang="en-GB" sz="2000" b="1">
                  <a:solidFill>
                    <a:srgbClr val="FFFFFF"/>
                  </a:solidFill>
                  <a:latin typeface="Montserrat" panose="00000500000000000000" pitchFamily="2" charset="0"/>
                  <a:cs typeface="Segoe UI" charset="0"/>
                </a:endParaRPr>
              </a:p>
            </p:txBody>
          </p:sp>
          <p:sp>
            <p:nvSpPr>
              <p:cNvPr id="17" name="Rectangle 16">
                <a:extLst>
                  <a:ext uri="{FF2B5EF4-FFF2-40B4-BE49-F238E27FC236}">
                    <a16:creationId xmlns:a16="http://schemas.microsoft.com/office/drawing/2014/main" id="{B0BB60F6-B85C-4902-B2D1-3A7128767303}"/>
                  </a:ext>
                </a:extLst>
              </p:cNvPr>
              <p:cNvSpPr/>
              <p:nvPr/>
            </p:nvSpPr>
            <p:spPr>
              <a:xfrm>
                <a:off x="2796184" y="2704052"/>
                <a:ext cx="5760720" cy="640080"/>
              </a:xfrm>
              <a:prstGeom prst="rect">
                <a:avLst/>
              </a:prstGeom>
              <a:solidFill>
                <a:srgbClr val="1A468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2000" b="1" dirty="0">
                  <a:solidFill>
                    <a:srgbClr val="FFFFFF"/>
                  </a:solidFill>
                  <a:latin typeface="Montserrat" panose="00000500000000000000" pitchFamily="2" charset="0"/>
                  <a:cs typeface="Segoe UI" charset="0"/>
                </a:endParaRPr>
              </a:p>
              <a:p>
                <a:pPr algn="ctr"/>
                <a:r>
                  <a:rPr lang="en-US" sz="2000" b="1" dirty="0">
                    <a:solidFill>
                      <a:srgbClr val="FFFFFF"/>
                    </a:solidFill>
                    <a:latin typeface="Montserrat" panose="00000500000000000000" pitchFamily="2" charset="0"/>
                    <a:cs typeface="Segoe UI" charset="0"/>
                  </a:rPr>
                  <a:t>Offers of Compensation prohibited on MLS</a:t>
                </a:r>
                <a:endParaRPr lang="en-GB" sz="2000" b="1" dirty="0">
                  <a:solidFill>
                    <a:srgbClr val="FFFFFF"/>
                  </a:solidFill>
                  <a:latin typeface="Montserrat" panose="00000500000000000000" pitchFamily="2" charset="0"/>
                  <a:cs typeface="Segoe UI" charset="0"/>
                </a:endParaRPr>
              </a:p>
              <a:p>
                <a:pPr algn="ctr"/>
                <a:endParaRPr lang="en-GB" sz="2000" b="1" dirty="0">
                  <a:solidFill>
                    <a:srgbClr val="FFFFFF"/>
                  </a:solidFill>
                  <a:latin typeface="Montserrat" panose="00000500000000000000" pitchFamily="2" charset="0"/>
                  <a:cs typeface="Segoe UI" charset="0"/>
                </a:endParaRPr>
              </a:p>
            </p:txBody>
          </p:sp>
        </p:grpSp>
        <p:sp>
          <p:nvSpPr>
            <p:cNvPr id="8" name="Oval 7">
              <a:extLst>
                <a:ext uri="{FF2B5EF4-FFF2-40B4-BE49-F238E27FC236}">
                  <a16:creationId xmlns:a16="http://schemas.microsoft.com/office/drawing/2014/main" id="{92D258E2-CCE0-8851-2A18-C5376625D421}"/>
                </a:ext>
              </a:extLst>
            </p:cNvPr>
            <p:cNvSpPr/>
            <p:nvPr/>
          </p:nvSpPr>
          <p:spPr>
            <a:xfrm>
              <a:off x="2895600" y="1789829"/>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1</a:t>
              </a:r>
            </a:p>
          </p:txBody>
        </p:sp>
        <p:sp>
          <p:nvSpPr>
            <p:cNvPr id="9" name="Oval 8">
              <a:extLst>
                <a:ext uri="{FF2B5EF4-FFF2-40B4-BE49-F238E27FC236}">
                  <a16:creationId xmlns:a16="http://schemas.microsoft.com/office/drawing/2014/main" id="{ABCF5EF2-DB3F-E5B7-A69F-356A96585032}"/>
                </a:ext>
              </a:extLst>
            </p:cNvPr>
            <p:cNvSpPr/>
            <p:nvPr/>
          </p:nvSpPr>
          <p:spPr>
            <a:xfrm>
              <a:off x="2895600" y="2704052"/>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2</a:t>
              </a:r>
            </a:p>
          </p:txBody>
        </p:sp>
        <p:sp>
          <p:nvSpPr>
            <p:cNvPr id="10" name="Oval 9">
              <a:extLst>
                <a:ext uri="{FF2B5EF4-FFF2-40B4-BE49-F238E27FC236}">
                  <a16:creationId xmlns:a16="http://schemas.microsoft.com/office/drawing/2014/main" id="{4F7D1B3F-2505-DB9F-9A80-351060BA2B91}"/>
                </a:ext>
              </a:extLst>
            </p:cNvPr>
            <p:cNvSpPr/>
            <p:nvPr/>
          </p:nvSpPr>
          <p:spPr>
            <a:xfrm>
              <a:off x="2895600" y="3618275"/>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3</a:t>
              </a:r>
            </a:p>
          </p:txBody>
        </p:sp>
        <p:sp>
          <p:nvSpPr>
            <p:cNvPr id="11" name="Oval 10">
              <a:extLst>
                <a:ext uri="{FF2B5EF4-FFF2-40B4-BE49-F238E27FC236}">
                  <a16:creationId xmlns:a16="http://schemas.microsoft.com/office/drawing/2014/main" id="{6627C248-1F73-449A-2FCC-2A7A48F11688}"/>
                </a:ext>
              </a:extLst>
            </p:cNvPr>
            <p:cNvSpPr/>
            <p:nvPr/>
          </p:nvSpPr>
          <p:spPr>
            <a:xfrm>
              <a:off x="2895600" y="4532498"/>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4</a:t>
              </a:r>
            </a:p>
          </p:txBody>
        </p:sp>
      </p:grpSp>
    </p:spTree>
    <p:extLst>
      <p:ext uri="{BB962C8B-B14F-4D97-AF65-F5344CB8AC3E}">
        <p14:creationId xmlns:p14="http://schemas.microsoft.com/office/powerpoint/2010/main" val="177461512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923604"/>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Earliest date for </a:t>
            </a:r>
            <a:r>
              <a:rPr lang="en-GB" sz="1050" kern="0" dirty="0">
                <a:latin typeface="Montserrat Medium" panose="00000600000000000000" pitchFamily="2" charset="0"/>
              </a:rPr>
              <a:t>Plaintiffs to issue class notice</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848950"/>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encourages all MLSs to implement the practice changes by August 17, 2024.  </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rPr>
              <a:t>SETTLEMENT RESOURCES </a:t>
            </a:r>
          </a:p>
        </p:txBody>
      </p:sp>
      <p:pic>
        <p:nvPicPr>
          <p:cNvPr id="5" name="Picture 4">
            <a:extLst>
              <a:ext uri="{FF2B5EF4-FFF2-40B4-BE49-F238E27FC236}">
                <a16:creationId xmlns:a16="http://schemas.microsoft.com/office/drawing/2014/main" id="{BA8D78D1-4170-E1EB-805C-552CF761D553}"/>
              </a:ext>
            </a:extLst>
          </p:cNvPr>
          <p:cNvPicPr>
            <a:picLocks noChangeAspect="1"/>
          </p:cNvPicPr>
          <p:nvPr/>
        </p:nvPicPr>
        <p:blipFill rotWithShape="1">
          <a:blip r:embed="rId3"/>
          <a:srcRect l="3030" t="11516" r="79167" b="7271"/>
          <a:stretch/>
        </p:blipFill>
        <p:spPr>
          <a:xfrm>
            <a:off x="7396876" y="2404995"/>
            <a:ext cx="3925246" cy="33573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AE1E841-5CBF-6E62-59BF-69D1CAC1C3A9}"/>
              </a:ext>
            </a:extLst>
          </p:cNvPr>
          <p:cNvSpPr txBox="1"/>
          <p:nvPr/>
        </p:nvSpPr>
        <p:spPr>
          <a:xfrm>
            <a:off x="415586" y="1792104"/>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2DA8E0"/>
                </a:solidFill>
                <a:latin typeface="Montserrat" panose="00000500000000000000" pitchFamily="2" charset="0"/>
                <a:hlinkClick r:id="rId4"/>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sp>
        <p:nvSpPr>
          <p:cNvPr id="19" name="TextBox 18">
            <a:extLst>
              <a:ext uri="{FF2B5EF4-FFF2-40B4-BE49-F238E27FC236}">
                <a16:creationId xmlns:a16="http://schemas.microsoft.com/office/drawing/2014/main" id="{C2E1776E-6BF1-FF95-5A8F-7795EC50BEC6}"/>
              </a:ext>
            </a:extLst>
          </p:cNvPr>
          <p:cNvSpPr txBox="1"/>
          <p:nvPr/>
        </p:nvSpPr>
        <p:spPr>
          <a:xfrm>
            <a:off x="415586" y="2404995"/>
            <a:ext cx="11214760" cy="3477875"/>
          </a:xfrm>
          <a:prstGeom prst="rect">
            <a:avLst/>
          </a:prstGeom>
          <a:noFill/>
        </p:spPr>
        <p:txBody>
          <a:bodyPr wrap="square" rtlCol="0">
            <a:spAutoFit/>
          </a:bodyPr>
          <a:lstStyle/>
          <a:p>
            <a:r>
              <a:rPr lang="en-US" sz="2000">
                <a:latin typeface="Montserrat" panose="00000500000000000000" pitchFamily="2" charset="0"/>
              </a:rPr>
              <a:t>Available resources include:</a:t>
            </a:r>
          </a:p>
          <a:p>
            <a:endParaRPr lang="en-US" sz="2000">
              <a:latin typeface="Montserrat" panose="00000500000000000000" pitchFamily="2" charset="0"/>
            </a:endParaRPr>
          </a:p>
          <a:p>
            <a:pPr marL="800100" lvl="1" indent="-342900">
              <a:buFont typeface="Arial" panose="020B0604020202020204" pitchFamily="34" charset="0"/>
              <a:buChar char="•"/>
            </a:pPr>
            <a:r>
              <a:rPr lang="en-US" sz="2000">
                <a:latin typeface="Montserrat" panose="00000500000000000000" pitchFamily="2" charset="0"/>
              </a:rPr>
              <a:t>Full settlement agreement language</a:t>
            </a:r>
          </a:p>
          <a:p>
            <a:pPr marL="800100" lvl="1" indent="-342900">
              <a:buFont typeface="Arial" panose="020B0604020202020204" pitchFamily="34" charset="0"/>
              <a:buChar char="•"/>
            </a:pPr>
            <a:r>
              <a:rPr lang="en-US" sz="2000">
                <a:latin typeface="Montserrat" panose="00000500000000000000" pitchFamily="2" charset="0"/>
              </a:rPr>
              <a:t>Settlement overview </a:t>
            </a:r>
          </a:p>
          <a:p>
            <a:pPr marL="800100" lvl="1" indent="-342900">
              <a:buFont typeface="Arial" panose="020B0604020202020204" pitchFamily="34" charset="0"/>
              <a:buChar char="•"/>
            </a:pPr>
            <a:r>
              <a:rPr lang="en-US" sz="2000">
                <a:latin typeface="Montserrat" panose="00000500000000000000" pitchFamily="2" charset="0"/>
              </a:rPr>
              <a:t>Settlement FAQs</a:t>
            </a:r>
          </a:p>
          <a:p>
            <a:pPr marL="800100" lvl="1" indent="-342900">
              <a:buFont typeface="Arial" panose="020B0604020202020204" pitchFamily="34" charset="0"/>
              <a:buChar char="•"/>
            </a:pPr>
            <a:r>
              <a:rPr lang="en-US" sz="2000">
                <a:latin typeface="Montserrat" panose="00000500000000000000" pitchFamily="2" charset="0"/>
              </a:rPr>
              <a:t>Summary of MLS Policy Changes </a:t>
            </a:r>
          </a:p>
          <a:p>
            <a:pPr marL="800100" lvl="1" indent="-342900">
              <a:buFont typeface="Arial" panose="020B0604020202020204" pitchFamily="34" charset="0"/>
              <a:buChar char="•"/>
            </a:pPr>
            <a:r>
              <a:rPr lang="en-US" sz="2000">
                <a:latin typeface="Montserrat" panose="00000500000000000000" pitchFamily="2" charset="0"/>
              </a:rPr>
              <a:t>Explainer videos </a:t>
            </a:r>
          </a:p>
          <a:p>
            <a:pPr marL="800100" lvl="1" indent="-342900">
              <a:buFont typeface="Arial" panose="020B0604020202020204" pitchFamily="34" charset="0"/>
              <a:buChar char="•"/>
            </a:pPr>
            <a:r>
              <a:rPr lang="en-US" sz="2000">
                <a:latin typeface="Montserrat" panose="00000500000000000000" pitchFamily="2" charset="0"/>
              </a:rPr>
              <a:t>Timeline for key milestones</a:t>
            </a:r>
          </a:p>
          <a:p>
            <a:pPr marL="800100" lvl="1" indent="-342900">
              <a:buFont typeface="Arial" panose="020B0604020202020204" pitchFamily="34" charset="0"/>
              <a:buChar char="•"/>
            </a:pPr>
            <a:r>
              <a:rPr lang="en-US" sz="2000">
                <a:latin typeface="Montserrat" panose="00000500000000000000" pitchFamily="2" charset="0"/>
              </a:rPr>
              <a:t>Written buyer agreement 101 guide</a:t>
            </a:r>
          </a:p>
          <a:p>
            <a:pPr marL="800100" lvl="1" indent="-342900">
              <a:buFont typeface="Arial" panose="020B0604020202020204" pitchFamily="34" charset="0"/>
              <a:buChar char="•"/>
            </a:pPr>
            <a:r>
              <a:rPr lang="en-US" sz="2000">
                <a:latin typeface="Montserrat" panose="00000500000000000000" pitchFamily="2" charset="0"/>
              </a:rPr>
              <a:t>Opt-in agreement forms and instructions </a:t>
            </a:r>
          </a:p>
          <a:p>
            <a:endParaRPr lang="en-US" sz="2000" b="1">
              <a:solidFill>
                <a:srgbClr val="2DA8E0"/>
              </a:solidFill>
              <a:latin typeface="Montserrat" panose="00000500000000000000" pitchFamily="2" charset="0"/>
            </a:endParaRPr>
          </a:p>
        </p:txBody>
      </p:sp>
    </p:spTree>
    <p:extLst>
      <p:ext uri="{BB962C8B-B14F-4D97-AF65-F5344CB8AC3E}">
        <p14:creationId xmlns:p14="http://schemas.microsoft.com/office/powerpoint/2010/main" val="3547135650"/>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 A M E R I C A S ! 1 2 7 3 0 5 9 1 6 . 1 < / d o c u m e n t i d >  
     < s e n d e r i d > E P S T E J A < / s e n d e r i d >  
     < s e n d e r e m a i l > J A C L Y N . P H I L L I P S @ W H I T E C A S E . C O M < / s e n d e r e m a i l >  
     < l a s t m o d i f i e d > 2 0 2 4 - 0 6 - 1 8 T 0 7 : 2 4 : 4 0 . 0 0 0 0 0 0 0 - 0 4 : 0 0 < / l a s t m o d i f i e d >  
     < d a t a b a s e > A M E R I C A S < / d a t a b a s e >  
 < / p r o p e r t i e s > 
</file>

<file path=customXml/itemProps1.xml><?xml version="1.0" encoding="utf-8"?>
<ds:datastoreItem xmlns:ds="http://schemas.openxmlformats.org/officeDocument/2006/customXml" ds:itemID="{0068589F-C8E7-451D-BEEF-66FDA2D1FABF}">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2641</TotalTime>
  <Words>3198</Words>
  <Application>Microsoft Office PowerPoint</Application>
  <PresentationFormat>Widescreen</PresentationFormat>
  <Paragraphs>238</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Prosek Partners</dc:creator>
  <cp:lastModifiedBy>Josette Thompson</cp:lastModifiedBy>
  <cp:revision>11</cp:revision>
  <dcterms:created xsi:type="dcterms:W3CDTF">2024-05-30T22:48:16Z</dcterms:created>
  <dcterms:modified xsi:type="dcterms:W3CDTF">2024-06-25T18:16:32Z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127305916</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127305916</vt:lpwstr>
  </property>
  <property fmtid="{D5CDD505-2E9C-101B-9397-08002B2CF9AE}" pid="8" name="NRT_DocVersion">
    <vt:lpwstr>1</vt:lpwstr>
  </property>
  <property fmtid="{D5CDD505-2E9C-101B-9397-08002B2CF9AE}" pid="9" name="NRT_DocName">
    <vt:lpwstr>W&amp;C - Educational Resources Presentation 6.10.24 for OC review</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127305916_1</vt:lpwstr>
  </property>
</Properties>
</file>